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Nobile" panose="020B0604020202020204" charset="0"/>
      <p:regular r:id="rId8"/>
    </p:embeddedFont>
    <p:embeddedFont>
      <p:font typeface="Alexandria" panose="020B0604020202020204" charset="-78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2" d="100"/>
          <a:sy n="102" d="100"/>
        </p:scale>
        <p:origin x="-90" y="-5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-5-10.svg>
</file>

<file path=ppt/media/image-5-2.svg>
</file>

<file path=ppt/media/image-5-4.svg>
</file>

<file path=ppt/media/image-5-6.svg>
</file>

<file path=ppt/media/image-5-8.sv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FE577-9617-477A-B364-A440F72824BD}" type="datetimeFigureOut">
              <a:rPr lang="en-IN" smtClean="0"/>
              <a:t>13-11-2025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5BF306-E7AF-4576-9F22-7011253BCC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442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-5-8.svg"/><Relationship Id="rId3" Type="http://schemas.openxmlformats.org/officeDocument/2006/relationships/image" Target="../media/image7.png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-5-6.svg"/><Relationship Id="rId11" Type="http://schemas.openxmlformats.org/officeDocument/2006/relationships/image" Target="../media/image8.png"/><Relationship Id="rId5" Type="http://schemas.openxmlformats.org/officeDocument/2006/relationships/image" Target="../media/image-5-4.svg"/><Relationship Id="rId10" Type="http://schemas.openxmlformats.org/officeDocument/2006/relationships/image" Target="../media/image-5-10.svg"/><Relationship Id="rId4" Type="http://schemas.openxmlformats.org/officeDocument/2006/relationships/image" Target="../media/image-5-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4665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Breast Cancer Analytics: Leveraging Big Data for Deeper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131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Presented By: Vipin Kumar (Roll No: 24MBMB13) - MBA Business Analytics, University of Hyderabad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29411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capstone project explores the power of Big Data, Text, Social Media, and Web Analytics to uncover critical patterns and sentiments surrounding breast cancer.</a:t>
            </a:r>
            <a:endParaRPr lang="en-US" sz="175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3032" y="276936"/>
            <a:ext cx="1560579" cy="156972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3282" y="426839"/>
            <a:ext cx="10365700" cy="485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Project Overview: Unpacking Breast Cancer Narratives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43282" y="1144786"/>
            <a:ext cx="13543836" cy="496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project uses </a:t>
            </a:r>
            <a:r>
              <a:rPr lang="en-US" sz="1200" dirty="0">
                <a:solidFill>
                  <a:srgbClr val="1A2D7A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Big Data, NLP, Social Media, Web Analytics, and Machine Learning</a:t>
            </a: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 gain comprehensive insights into public awareness, patient emotions, and online engagement regarding breast cancer.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43282" y="1874282"/>
            <a:ext cx="2423160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Areas of Analysis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543282" y="2398157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Understanding public awareness and sentiments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3282" y="2700814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Analyzing search behavior and online engagement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43282" y="3003471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Providing a multi-faceted view of the digital footprint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43282" y="3484602"/>
            <a:ext cx="2328505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Dataset Snapshot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543282" y="4008477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analyzed a synthetic dataset of 350 rows, including: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543282" y="4431387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Tweet text and engagement metrics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543282" y="4734044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Article text for topic modeling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543282" y="5036701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Patient support group posts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543282" y="5339358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search index data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543282" y="5642015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YouTube comments and video engagement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543282" y="6123146"/>
            <a:ext cx="2673191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Tools &amp; Techniques</a:t>
            </a:r>
            <a:endParaRPr lang="en-US" sz="1800" dirty="0"/>
          </a:p>
        </p:txBody>
      </p:sp>
      <p:sp>
        <p:nvSpPr>
          <p:cNvPr id="16" name="Text 14"/>
          <p:cNvSpPr/>
          <p:nvPr/>
        </p:nvSpPr>
        <p:spPr>
          <a:xfrm>
            <a:off x="543282" y="6647021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Processing: PySpark, Pandas, NLTK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543282" y="6949678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NLP Models: TF-IDF, LDA, VADER Sentiment, NRC Emotion Lexicon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543282" y="7252335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Machine Learning: Random Forest, Logistic Regression, Ridge Regression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543282" y="7554992"/>
            <a:ext cx="13543836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Visualization: Matplotlib 2D/3D</a:t>
            </a:r>
            <a:endParaRPr lang="en-US" sz="1200" dirty="0"/>
          </a:p>
        </p:txBody>
      </p:sp>
      <p:sp>
        <p:nvSpPr>
          <p:cNvPr id="20" name="Rectangle 19"/>
          <p:cNvSpPr/>
          <p:nvPr/>
        </p:nvSpPr>
        <p:spPr>
          <a:xfrm>
            <a:off x="12874138" y="7651730"/>
            <a:ext cx="1672285" cy="550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082" y="1"/>
            <a:ext cx="1194318" cy="12013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1314"/>
            <a:ext cx="91641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Social Media Sentiment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5372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analyzed breast cancer awareness tweets to gauge public sentiment and identified key insights into online discussions.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34678"/>
            <a:ext cx="6407944" cy="1730812"/>
          </a:xfrm>
          <a:prstGeom prst="roundRect">
            <a:avLst>
              <a:gd name="adj" fmla="val 5504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3391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3882390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Assess public sentiment on breast cancer awareness tweets.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134678"/>
            <a:ext cx="6408063" cy="1730812"/>
          </a:xfrm>
          <a:prstGeom prst="roundRect">
            <a:avLst>
              <a:gd name="adj" fmla="val 5504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85842" y="3391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Methodology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85842" y="3882390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VADER sentiment scoring, Logistic Regression, Random Forest.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233988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56.5%</a:t>
            </a: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2418874" y="6265783"/>
            <a:ext cx="31293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Logistic Reg. Accuracy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56884" y="5233988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58.0%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8883134" y="6265783"/>
            <a:ext cx="35271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Random Forest Accuracy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687526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Key Insight: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Sentiment is generally neutral-positive, though text variability limits prediction accuracy.</a:t>
            </a:r>
            <a:endParaRPr lang="en-US" sz="1750" dirty="0"/>
          </a:p>
        </p:txBody>
      </p:sp>
      <p:sp>
        <p:nvSpPr>
          <p:cNvPr id="30" name="Rectangle 29"/>
          <p:cNvSpPr/>
          <p:nvPr/>
        </p:nvSpPr>
        <p:spPr>
          <a:xfrm>
            <a:off x="12874138" y="7651730"/>
            <a:ext cx="1672285" cy="550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3032" y="276936"/>
            <a:ext cx="1560579" cy="156972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9007" y="494228"/>
            <a:ext cx="10451187" cy="561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Deeper Dives: Emotions, Trends &amp; Engagement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629007" y="1415296"/>
            <a:ext cx="4337685" cy="6411397"/>
          </a:xfrm>
          <a:prstGeom prst="roundRect">
            <a:avLst>
              <a:gd name="adj" fmla="val 994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16293" y="1602581"/>
            <a:ext cx="3963114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 Case 3: Emotion Detection</a:t>
            </a:r>
            <a:endParaRPr lang="en-US" sz="21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93" y="2478643"/>
            <a:ext cx="3963114" cy="271152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16293" y="5392341"/>
            <a:ext cx="3963114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Goal: Identify emotions in patient support group posts.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16293" y="6075402"/>
            <a:ext cx="3963114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Method: NRC Emotion Lexicon.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16293" y="6425922"/>
            <a:ext cx="3963114" cy="862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Insight: High occurrences of </a:t>
            </a:r>
            <a:r>
              <a:rPr lang="en-US" sz="1400" b="1" dirty="0">
                <a:solidFill>
                  <a:srgbClr val="1A2D7A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fear &amp; sadness</a:t>
            </a: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highlighting need for emotional support.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5146358" y="1415296"/>
            <a:ext cx="4337685" cy="6411397"/>
          </a:xfrm>
          <a:prstGeom prst="roundRect">
            <a:avLst>
              <a:gd name="adj" fmla="val 994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333643" y="1602581"/>
            <a:ext cx="3963114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 Case 4: Web Search Trend Analysis</a:t>
            </a:r>
            <a:endParaRPr lang="en-US" sz="21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3643" y="2478643"/>
            <a:ext cx="3963114" cy="271152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333643" y="5392341"/>
            <a:ext cx="3963114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Goal: Analyze Google search interest for breast cancer.</a:t>
            </a:r>
            <a:endParaRPr lang="en-US" sz="1400" dirty="0"/>
          </a:p>
        </p:txBody>
      </p:sp>
      <p:sp>
        <p:nvSpPr>
          <p:cNvPr id="13" name="Text 9"/>
          <p:cNvSpPr/>
          <p:nvPr/>
        </p:nvSpPr>
        <p:spPr>
          <a:xfrm>
            <a:off x="5333643" y="6075402"/>
            <a:ext cx="3963114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Method: Time-series analysis, rolling averages.</a:t>
            </a:r>
            <a:endParaRPr lang="en-US" sz="1400" dirty="0"/>
          </a:p>
        </p:txBody>
      </p:sp>
      <p:sp>
        <p:nvSpPr>
          <p:cNvPr id="14" name="Text 10"/>
          <p:cNvSpPr/>
          <p:nvPr/>
        </p:nvSpPr>
        <p:spPr>
          <a:xfrm>
            <a:off x="5333643" y="6713577"/>
            <a:ext cx="3963114" cy="862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Insight: Seasonal pattern, peaking every </a:t>
            </a:r>
            <a:r>
              <a:rPr lang="en-US" sz="1400" b="1" dirty="0">
                <a:solidFill>
                  <a:srgbClr val="1A2D7A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October</a:t>
            </a: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(Breast Cancer Awareness Month).</a:t>
            </a:r>
            <a:endParaRPr lang="en-US" sz="1400" dirty="0"/>
          </a:p>
        </p:txBody>
      </p:sp>
      <p:sp>
        <p:nvSpPr>
          <p:cNvPr id="15" name="Shape 11"/>
          <p:cNvSpPr/>
          <p:nvPr/>
        </p:nvSpPr>
        <p:spPr>
          <a:xfrm>
            <a:off x="9738353" y="1448738"/>
            <a:ext cx="4337685" cy="6411397"/>
          </a:xfrm>
          <a:prstGeom prst="roundRect">
            <a:avLst>
              <a:gd name="adj" fmla="val 994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850993" y="1602581"/>
            <a:ext cx="3963114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 Case 5: YouTube Comment Analytics</a:t>
            </a:r>
            <a:endParaRPr lang="en-US" sz="2100" dirty="0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0993" y="2478643"/>
            <a:ext cx="3963114" cy="2711529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50993" y="5392341"/>
            <a:ext cx="3963114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Goal: Predict engagement from comment text.</a:t>
            </a:r>
            <a:endParaRPr lang="en-US" sz="1400" dirty="0"/>
          </a:p>
        </p:txBody>
      </p:sp>
      <p:sp>
        <p:nvSpPr>
          <p:cNvPr id="19" name="Text 14"/>
          <p:cNvSpPr/>
          <p:nvPr/>
        </p:nvSpPr>
        <p:spPr>
          <a:xfrm>
            <a:off x="9850993" y="6075402"/>
            <a:ext cx="3963114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Method: Ridge Regression (VADER sentiment, TF-IDF features).</a:t>
            </a:r>
            <a:endParaRPr lang="en-US" sz="1400" dirty="0"/>
          </a:p>
        </p:txBody>
      </p:sp>
      <p:sp>
        <p:nvSpPr>
          <p:cNvPr id="20" name="Text 15"/>
          <p:cNvSpPr/>
          <p:nvPr/>
        </p:nvSpPr>
        <p:spPr>
          <a:xfrm>
            <a:off x="9850993" y="6713577"/>
            <a:ext cx="3963114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Insight: </a:t>
            </a:r>
            <a:r>
              <a:rPr lang="en-US" sz="1400" b="1" dirty="0">
                <a:solidFill>
                  <a:srgbClr val="1A2D7A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Emotion-rich comments</a:t>
            </a: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significantly impact engagement.</a:t>
            </a:r>
            <a:endParaRPr lang="en-US" sz="1400" dirty="0"/>
          </a:p>
        </p:txBody>
      </p:sp>
      <p:sp>
        <p:nvSpPr>
          <p:cNvPr id="21" name="Text 16"/>
          <p:cNvSpPr/>
          <p:nvPr/>
        </p:nvSpPr>
        <p:spPr>
          <a:xfrm>
            <a:off x="9850993" y="7351752"/>
            <a:ext cx="3963114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Metrics: Accuracy: 0.58, ROC-AUC: 0.583.</a:t>
            </a:r>
            <a:endParaRPr lang="en-US" sz="1400" dirty="0"/>
          </a:p>
        </p:txBody>
      </p:sp>
      <p:sp>
        <p:nvSpPr>
          <p:cNvPr id="22" name="Rectangle 21"/>
          <p:cNvSpPr/>
          <p:nvPr/>
        </p:nvSpPr>
        <p:spPr>
          <a:xfrm>
            <a:off x="12853055" y="7756380"/>
            <a:ext cx="1726162" cy="3754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3032" y="276936"/>
            <a:ext cx="1560579" cy="156972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7909" y="328255"/>
            <a:ext cx="6504861" cy="373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Conclusion: Key Insights &amp; Future Directions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417909" y="999649"/>
            <a:ext cx="179093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Insights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2677" y="1363742"/>
            <a:ext cx="179070" cy="1790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05815" y="1357789"/>
            <a:ext cx="6363772" cy="190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Public sentiment is mixed, but positive messaging boosts engagement.</a:t>
            </a:r>
            <a:endParaRPr lang="en-US" sz="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2677" y="1966555"/>
            <a:ext cx="179070" cy="1790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05815" y="1960602"/>
            <a:ext cx="6363772" cy="190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Topic modeling confirms a strong focus on screening &amp; awareness.</a:t>
            </a:r>
            <a:endParaRPr lang="en-US" sz="9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2677" y="2569369"/>
            <a:ext cx="179070" cy="17907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05815" y="2563416"/>
            <a:ext cx="6363772" cy="190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Patient posts reveal high fear/sadness, emphasizing emotional support needs.</a:t>
            </a:r>
            <a:endParaRPr lang="en-US" sz="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2677" y="3172182"/>
            <a:ext cx="179070" cy="1790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05815" y="3166229"/>
            <a:ext cx="6363772" cy="190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Web search trends show predictable seasonal awareness cycles.</a:t>
            </a:r>
            <a:endParaRPr lang="en-US" sz="90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2677" y="3774996"/>
            <a:ext cx="179070" cy="179070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805815" y="3769043"/>
            <a:ext cx="6363772" cy="190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YouTube engagement is driven by sentiment and meaningful comment text.</a:t>
            </a:r>
            <a:endParaRPr lang="en-US" sz="900" dirty="0"/>
          </a:p>
        </p:txBody>
      </p:sp>
      <p:sp>
        <p:nvSpPr>
          <p:cNvPr id="14" name="Text 7"/>
          <p:cNvSpPr/>
          <p:nvPr/>
        </p:nvSpPr>
        <p:spPr>
          <a:xfrm>
            <a:off x="9334556" y="402847"/>
            <a:ext cx="1790938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Future Scope</a:t>
            </a:r>
            <a:endParaRPr lang="en-US" sz="1400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49655" y="741861"/>
            <a:ext cx="6751677" cy="6751677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564946" y="4385388"/>
            <a:ext cx="6751677" cy="167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Develop real-time dashboards with Spark Streaming.</a:t>
            </a:r>
            <a:endParaRPr lang="en-US" sz="900" dirty="0"/>
          </a:p>
        </p:txBody>
      </p:sp>
      <p:sp>
        <p:nvSpPr>
          <p:cNvPr id="17" name="Text 9"/>
          <p:cNvSpPr/>
          <p:nvPr/>
        </p:nvSpPr>
        <p:spPr>
          <a:xfrm>
            <a:off x="552212" y="5146005"/>
            <a:ext cx="6751677" cy="190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 deep learning models (BERT, LSTM) for enhanced NLP.</a:t>
            </a:r>
            <a:endParaRPr lang="en-US" sz="900" dirty="0"/>
          </a:p>
        </p:txBody>
      </p:sp>
      <p:sp>
        <p:nvSpPr>
          <p:cNvPr id="18" name="Text 10"/>
          <p:cNvSpPr/>
          <p:nvPr/>
        </p:nvSpPr>
        <p:spPr>
          <a:xfrm>
            <a:off x="564946" y="5555556"/>
            <a:ext cx="6751677" cy="190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Incorporate hospital data for personalized risk prediction.</a:t>
            </a:r>
            <a:endParaRPr lang="en-US" sz="900" dirty="0"/>
          </a:p>
        </p:txBody>
      </p:sp>
      <p:sp>
        <p:nvSpPr>
          <p:cNvPr id="19" name="Text 11"/>
          <p:cNvSpPr/>
          <p:nvPr/>
        </p:nvSpPr>
        <p:spPr>
          <a:xfrm>
            <a:off x="564945" y="4730597"/>
            <a:ext cx="6751677" cy="190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Expand to multimodal analytics (text, images, video).</a:t>
            </a:r>
            <a:endParaRPr lang="en-US" sz="900" dirty="0"/>
          </a:p>
        </p:txBody>
      </p:sp>
      <p:sp>
        <p:nvSpPr>
          <p:cNvPr id="20" name="Text 12"/>
          <p:cNvSpPr/>
          <p:nvPr/>
        </p:nvSpPr>
        <p:spPr>
          <a:xfrm>
            <a:off x="2887103" y="6882372"/>
            <a:ext cx="2388037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Thank You!</a:t>
            </a:r>
            <a:endParaRPr lang="en-US" sz="1850" dirty="0"/>
          </a:p>
        </p:txBody>
      </p:sp>
      <p:sp>
        <p:nvSpPr>
          <p:cNvPr id="21" name="Text 13"/>
          <p:cNvSpPr/>
          <p:nvPr/>
        </p:nvSpPr>
        <p:spPr>
          <a:xfrm>
            <a:off x="7468433" y="9670137"/>
            <a:ext cx="6751677" cy="190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22" name="Rectangle 21"/>
          <p:cNvSpPr/>
          <p:nvPr/>
        </p:nvSpPr>
        <p:spPr>
          <a:xfrm>
            <a:off x="12874138" y="7651730"/>
            <a:ext cx="1672285" cy="5504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3032" y="276936"/>
            <a:ext cx="1560579" cy="15697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507</Words>
  <Application>Microsoft Office PowerPoint</Application>
  <PresentationFormat>Custom</PresentationFormat>
  <Paragraphs>64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Nobile</vt:lpstr>
      <vt:lpstr>Alexandria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Vipin Parihar</cp:lastModifiedBy>
  <cp:revision>3</cp:revision>
  <dcterms:created xsi:type="dcterms:W3CDTF">2025-11-13T15:08:16Z</dcterms:created>
  <dcterms:modified xsi:type="dcterms:W3CDTF">2025-11-13T15:15:14Z</dcterms:modified>
</cp:coreProperties>
</file>